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0"/>
  </p:notesMasterIdLst>
  <p:handoutMasterIdLst>
    <p:handoutMasterId r:id="rId41"/>
  </p:handoutMasterIdLst>
  <p:sldIdLst>
    <p:sldId id="256" r:id="rId6"/>
    <p:sldId id="756" r:id="rId7"/>
    <p:sldId id="258" r:id="rId8"/>
    <p:sldId id="737" r:id="rId9"/>
    <p:sldId id="738" r:id="rId10"/>
    <p:sldId id="739" r:id="rId11"/>
    <p:sldId id="740" r:id="rId12"/>
    <p:sldId id="570" r:id="rId13"/>
    <p:sldId id="742" r:id="rId14"/>
    <p:sldId id="743" r:id="rId15"/>
    <p:sldId id="704" r:id="rId16"/>
    <p:sldId id="744" r:id="rId17"/>
    <p:sldId id="747" r:id="rId18"/>
    <p:sldId id="745" r:id="rId19"/>
    <p:sldId id="709" r:id="rId20"/>
    <p:sldId id="750" r:id="rId21"/>
    <p:sldId id="751" r:id="rId22"/>
    <p:sldId id="793" r:id="rId23"/>
    <p:sldId id="640" r:id="rId24"/>
    <p:sldId id="754" r:id="rId25"/>
    <p:sldId id="696" r:id="rId26"/>
    <p:sldId id="755" r:id="rId27"/>
    <p:sldId id="758" r:id="rId28"/>
    <p:sldId id="759" r:id="rId29"/>
    <p:sldId id="762" r:id="rId30"/>
    <p:sldId id="788" r:id="rId31"/>
    <p:sldId id="789" r:id="rId32"/>
    <p:sldId id="790" r:id="rId33"/>
    <p:sldId id="764" r:id="rId34"/>
    <p:sldId id="766" r:id="rId35"/>
    <p:sldId id="490" r:id="rId36"/>
    <p:sldId id="792" r:id="rId37"/>
    <p:sldId id="753" r:id="rId38"/>
    <p:sldId id="794" r:id="rId39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4558"/>
  </p:normalViewPr>
  <p:slideViewPr>
    <p:cSldViewPr>
      <p:cViewPr varScale="1">
        <p:scale>
          <a:sx n="121" d="100"/>
          <a:sy n="121" d="100"/>
        </p:scale>
        <p:origin x="25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12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1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86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463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37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50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65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2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47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40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5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85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08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59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20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6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80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08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9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72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7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14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5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1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4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30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09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4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52108825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9473525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8" r:id="rId12"/>
    <p:sldLayoutId id="214748374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hyperlink" Target="http://kerin.tv/14e/v16-3" TargetMode="External"/><Relationship Id="rId4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7-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hyperlink" Target="UMD17PromoSalesRatio.xls" TargetMode="Externa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6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57500" y="2743201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Lecture #14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Retailing &amp; Wholesaling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Marketing Communications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March 2,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0533" y="446313"/>
            <a:ext cx="8077200" cy="609600"/>
          </a:xfrm>
        </p:spPr>
        <p:txBody>
          <a:bodyPr>
            <a:noAutofit/>
          </a:bodyPr>
          <a:lstStyle/>
          <a:p>
            <a:pPr algn="l"/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is-I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16</a:t>
            </a:r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-</a:t>
            </a:r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2060"/>
                </a:solidFill>
              </a:rPr>
              <a:t>The </a:t>
            </a:r>
            <a:r>
              <a:rPr lang="en-US" sz="3200" dirty="0">
                <a:solidFill>
                  <a:srgbClr val="00B050"/>
                </a:solidFill>
              </a:rPr>
              <a:t>top five </a:t>
            </a:r>
            <a:r>
              <a:rPr lang="en-US" sz="3200" dirty="0">
                <a:solidFill>
                  <a:srgbClr val="002060"/>
                </a:solidFill>
              </a:rPr>
              <a:t>franchises in the U.S. vary from convenience stores to business support centers.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707244"/>
              </p:ext>
            </p:extLst>
          </p:nvPr>
        </p:nvGraphicFramePr>
        <p:xfrm>
          <a:off x="1447800" y="1828800"/>
          <a:ext cx="7010400" cy="434236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6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5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76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Franchise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Type of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Total Start-Up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No. of Franchises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7-Eleven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Convenience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$37,000 - $1,635,200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59,572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2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McDonald’s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Hamburgers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$1,003,000 - $2,228,000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36,899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Dunkin’ Donuts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Bakery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$228,621 - $1,692,314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11,941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23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The UPS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Store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Business Support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Center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$159,225 - $434,521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4,969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6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Jimmy John’s Gourmet Sandwiches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Sandwiches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$325,500 - $555,000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2,636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143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066800" y="168621"/>
            <a:ext cx="7620000" cy="1143000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CLASSIFYING RETAIL OUTLETS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TYPE OF MERCHANDISE LINE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460500" y="1367804"/>
            <a:ext cx="6223000" cy="39243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3" action="ppaction://hlinksldjump"/>
              </a:rPr>
              <a:t>Breadth of Product Line</a:t>
            </a:r>
            <a:r>
              <a:rPr lang="en-US" dirty="0">
                <a:hlinkClick r:id="rId3" action="ppaction://hlinksldjump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General Merchandise Stores</a:t>
            </a:r>
          </a:p>
          <a:p>
            <a:pPr lvl="1">
              <a:buFont typeface="Arial"/>
              <a:buChar char="•"/>
            </a:pPr>
            <a:r>
              <a:rPr lang="en-US" dirty="0"/>
              <a:t>Broad Product Line</a:t>
            </a:r>
          </a:p>
          <a:p>
            <a:pPr lvl="1">
              <a:buFont typeface="Arial"/>
              <a:buChar char="•"/>
            </a:pPr>
            <a:r>
              <a:rPr lang="en-US" dirty="0">
                <a:sym typeface="Wingdings 3" charset="0"/>
              </a:rPr>
              <a:t>Large Department Stores</a:t>
            </a:r>
          </a:p>
          <a:p>
            <a:pPr marL="0" indent="0">
              <a:buNone/>
            </a:pPr>
            <a:endParaRPr lang="en-US" dirty="0">
              <a:solidFill>
                <a:srgbClr val="0064FF"/>
              </a:solidFill>
              <a:hlinkClick r:id="rId4" action="ppaction://hlinksldjump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4" action="ppaction://hlinksldjump"/>
              </a:rPr>
              <a:t>Scrambled Merchandising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Carries Unrelated Product Lines in a Single Store</a:t>
            </a:r>
          </a:p>
        </p:txBody>
      </p:sp>
      <p:pic>
        <p:nvPicPr>
          <p:cNvPr id="6" name="Picture 19" descr="Click for the Walmart video.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23" y="5436282"/>
            <a:ext cx="79851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58FD59-4582-4030-8ADC-6ED5202191C3}"/>
              </a:ext>
            </a:extLst>
          </p:cNvPr>
          <p:cNvSpPr txBox="1">
            <a:spLocks/>
          </p:cNvSpPr>
          <p:nvPr/>
        </p:nvSpPr>
        <p:spPr>
          <a:xfrm>
            <a:off x="6880909" y="4727088"/>
            <a:ext cx="3066139" cy="232369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Walmart</a:t>
            </a:r>
          </a:p>
          <a:p>
            <a:r>
              <a:rPr lang="en-US" sz="1800" dirty="0"/>
              <a:t>Video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73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57390"/>
            <a:ext cx="7980363" cy="1145948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19200" y="160338"/>
            <a:ext cx="74803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CLASSIFYING RETAIL OUTLETS</a:t>
            </a:r>
            <a:br>
              <a:rPr lang="en-US" sz="36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LEVEL OF SERVICE </a:t>
            </a:r>
            <a:r>
              <a:rPr lang="en-US" sz="2000" b="1" dirty="0">
                <a:solidFill>
                  <a:srgbClr val="00B0F0"/>
                </a:solidFill>
              </a:rPr>
              <a:t>(2 of 3)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19200" y="1690915"/>
            <a:ext cx="7467600" cy="231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Levels of Service:</a:t>
            </a:r>
          </a:p>
          <a:p>
            <a:pPr>
              <a:buFont typeface="Arial"/>
              <a:buChar char="•"/>
            </a:pPr>
            <a:r>
              <a:rPr lang="en-US" dirty="0"/>
              <a:t>Self-Service</a:t>
            </a:r>
          </a:p>
          <a:p>
            <a:pPr lvl="1">
              <a:buFont typeface="Arial"/>
              <a:buChar char="•"/>
            </a:pPr>
            <a:r>
              <a:rPr lang="en-US" dirty="0"/>
              <a:t>Customers Perform Functions</a:t>
            </a:r>
          </a:p>
          <a:p>
            <a:pPr>
              <a:buFont typeface="Arial"/>
              <a:buChar char="•"/>
            </a:pPr>
            <a:r>
              <a:rPr lang="en-US" dirty="0"/>
              <a:t>Limited Service</a:t>
            </a:r>
          </a:p>
          <a:p>
            <a:pPr lvl="1">
              <a:buFont typeface="Arial"/>
              <a:buChar char="•"/>
            </a:pPr>
            <a:r>
              <a:rPr lang="en-US" dirty="0"/>
              <a:t>Provide Some Services Only</a:t>
            </a:r>
          </a:p>
          <a:p>
            <a:pPr>
              <a:buFont typeface="Arial"/>
              <a:buChar char="•"/>
            </a:pPr>
            <a:r>
              <a:rPr lang="en-US" dirty="0"/>
              <a:t>Full Service</a:t>
            </a:r>
          </a:p>
          <a:p>
            <a:pPr lvl="1">
              <a:buFont typeface="Arial"/>
              <a:buChar char="•"/>
            </a:pPr>
            <a:r>
              <a:rPr lang="en-US" dirty="0"/>
              <a:t>Provide Full Services to Customers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133600"/>
            <a:ext cx="1607096" cy="2413000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DF0EADF-F4F9-4881-904F-95096CE6897D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©Ross </a:t>
            </a:r>
            <a:r>
              <a:rPr lang="en-US" b="0" dirty="0" err="1"/>
              <a:t>Dettman</a:t>
            </a:r>
            <a:r>
              <a:rPr lang="en-US" b="0" dirty="0"/>
              <a:t>/AP Images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946952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90600" y="168621"/>
            <a:ext cx="7696200" cy="1143000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CLASSIFYING RETAIL OUTLETS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TYPE OF MERCHANDISE LINE </a:t>
            </a:r>
            <a:r>
              <a:rPr lang="en-US" sz="1800" b="1" dirty="0">
                <a:solidFill>
                  <a:srgbClr val="00B0F0"/>
                </a:solidFill>
              </a:rPr>
              <a:t>(3 of 3)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295400" y="1255486"/>
            <a:ext cx="6741886" cy="39243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linkClick r:id="rId3" action="ppaction://hlinksldjump"/>
              </a:rPr>
              <a:t>Hypermarket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Offer Everything Under One Roof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Supercenter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Combines Merchandise Store with Full-Size Grocery Store</a:t>
            </a:r>
          </a:p>
          <a:p>
            <a:endParaRPr lang="en-US" dirty="0">
              <a:solidFill>
                <a:srgbClr val="000000"/>
              </a:solidFill>
              <a:hlinkClick r:id="rId4" action="ppaction://hlinksldjump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linkClick r:id="rId4" action="ppaction://hlinksldjump"/>
              </a:rPr>
              <a:t>Intertype Competition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Occurs Between Dissimilar Types of Retail Outlets</a:t>
            </a:r>
          </a:p>
        </p:txBody>
      </p:sp>
    </p:spTree>
    <p:extLst>
      <p:ext uri="{BB962C8B-B14F-4D97-AF65-F5344CB8AC3E}">
        <p14:creationId xmlns:p14="http://schemas.microsoft.com/office/powerpoint/2010/main" val="75694488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2350" y="533400"/>
            <a:ext cx="8229600" cy="609600"/>
          </a:xfrm>
        </p:spPr>
        <p:txBody>
          <a:bodyPr>
            <a:noAutofit/>
          </a:bodyPr>
          <a:lstStyle/>
          <a:p>
            <a:pPr algn="l"/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is-I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16</a:t>
            </a:r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-</a:t>
            </a:r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4</a:t>
            </a:r>
            <a:r>
              <a:rPr lang="en-US" sz="3200" dirty="0"/>
              <a:t>  Stores vary in terms of the breadth and depth of their merchandise lines.</a:t>
            </a:r>
          </a:p>
        </p:txBody>
      </p:sp>
      <p:pic>
        <p:nvPicPr>
          <p:cNvPr id="8" name="Content Placeholder 7" descr="A graphic lists different product lines and the depth of each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5329"/>
            <a:ext cx="7467600" cy="2487341"/>
          </a:xfrm>
          <a:prstGeom prst="rect">
            <a:avLst/>
          </a:prstGeom>
        </p:spPr>
      </p:pic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315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70781" y="19801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NONSTORE RETAILING 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47799" y="1219201"/>
            <a:ext cx="7311571" cy="1587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Television Home Shopping:</a:t>
            </a:r>
          </a:p>
          <a:p>
            <a:r>
              <a:rPr lang="en-US" sz="2800" dirty="0"/>
              <a:t>Consumers Watch a Shopping Channel, then Order</a:t>
            </a:r>
          </a:p>
          <a:p>
            <a:r>
              <a:rPr lang="en-US" sz="2800" dirty="0"/>
              <a:t>24 Hours, 7 Days a Week, 364 Days a Year</a:t>
            </a:r>
          </a:p>
          <a:p>
            <a:r>
              <a:rPr lang="en-US" sz="2800" dirty="0"/>
              <a:t>360 Million Homes in U.S., U.K., Germany, Japan, Italy, and China</a:t>
            </a:r>
          </a:p>
          <a:p>
            <a:pPr marL="0" indent="0">
              <a:buNone/>
            </a:pPr>
            <a:r>
              <a:rPr lang="en-US" sz="2800" dirty="0"/>
              <a:t>Online Retailing:</a:t>
            </a:r>
          </a:p>
          <a:p>
            <a:r>
              <a:rPr lang="en-US" sz="2800" dirty="0"/>
              <a:t>24-Hour Access, Comparison Shop, In-home Privacy</a:t>
            </a:r>
          </a:p>
        </p:txBody>
      </p:sp>
    </p:spTree>
    <p:extLst>
      <p:ext uri="{BB962C8B-B14F-4D97-AF65-F5344CB8AC3E}">
        <p14:creationId xmlns:p14="http://schemas.microsoft.com/office/powerpoint/2010/main" val="34748490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077200" cy="609600"/>
          </a:xfrm>
        </p:spPr>
        <p:txBody>
          <a:bodyPr>
            <a:noAutofit/>
          </a:bodyPr>
          <a:lstStyle/>
          <a:p>
            <a:pPr algn="l"/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is-I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16</a:t>
            </a:r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-</a:t>
            </a:r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</a:t>
            </a:r>
            <a:r>
              <a:rPr lang="en-US" sz="3200" dirty="0"/>
              <a:t>  Positioning strategies for retailers are based on breadth of product line and value added.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Walmart has a broad breadth and low value added, Bloomingdale's has a breadth and high value added, Payless Shoe Source has a narrow breadth and low value added, and Tiffany &amp; Co. has a narrow breadth and high value added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5651250" cy="492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214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165100"/>
            <a:ext cx="806418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 eaLnBrk="1" hangingPunct="1">
              <a:lnSpc>
                <a:spcPct val="9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4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31098" y="487362"/>
            <a:ext cx="7848600" cy="6096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AA785A"/>
                </a:solidFill>
              </a:rPr>
              <a:t>APPLYING MARKETING METRICS</a:t>
            </a:r>
            <a:br>
              <a:rPr lang="en-US" sz="2800" b="1" dirty="0">
                <a:solidFill>
                  <a:srgbClr val="AA785A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Why Apple Stores May Be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the Best in the United States!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524000" y="1714500"/>
            <a:ext cx="7162800" cy="4838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Sales per Square Foot ($) and Same Store Sales Growth (%)</a:t>
            </a:r>
          </a:p>
        </p:txBody>
      </p:sp>
      <p:graphicFrame>
        <p:nvGraphicFramePr>
          <p:cNvPr id="470066" name="Object 50" descr="Sales per square foot ($) equals total sales ($) divided by selling area in square feet."/>
          <p:cNvGraphicFramePr>
            <a:graphicFrameLocks noChangeAspect="1"/>
          </p:cNvGraphicFramePr>
          <p:nvPr/>
        </p:nvGraphicFramePr>
        <p:xfrm>
          <a:off x="1917700" y="2387600"/>
          <a:ext cx="53101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Equation" r:id="rId4" imgW="5293440" imgH="557640" progId="">
                  <p:embed/>
                </p:oleObj>
              </mc:Choice>
              <mc:Fallback>
                <p:oleObj name="Equation" r:id="rId4" imgW="5293440" imgH="557640" progId="">
                  <p:embed/>
                  <p:pic>
                    <p:nvPicPr>
                      <p:cNvPr id="470066" name="Object 50" descr="Sales per square foot ($) equals total sales ($) divided by selling area in square feet.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2387600"/>
                        <a:ext cx="5310188" cy="571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0067" name="Object 51" descr="Same store growth (percentage) equals store sales year 2 ($) minus store sales year 1 ($). Divide this difference by store sales year 1 ($). Then, multiple that quotient by 100.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108175"/>
              </p:ext>
            </p:extLst>
          </p:nvPr>
        </p:nvGraphicFramePr>
        <p:xfrm>
          <a:off x="1447800" y="3136900"/>
          <a:ext cx="70373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Equation" r:id="rId6" imgW="7807680" imgH="712800" progId="">
                  <p:embed/>
                </p:oleObj>
              </mc:Choice>
              <mc:Fallback>
                <p:oleObj name="Equation" r:id="rId6" imgW="7807680" imgH="712800" progId="">
                  <p:embed/>
                  <p:pic>
                    <p:nvPicPr>
                      <p:cNvPr id="470067" name="Object 51" descr="Same store growth (percentage) equals store sales year 2 ($) minus store sales year 1 ($). Divide this difference by store sales year 1 ($). Then, multiple that quotient by 100.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36900"/>
                        <a:ext cx="7037388" cy="723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bar graph lists five retailers and their sales per square foot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56" y="4063680"/>
            <a:ext cx="3109947" cy="2332039"/>
          </a:xfrm>
          <a:prstGeom prst="rect">
            <a:avLst/>
          </a:prstGeom>
        </p:spPr>
      </p:pic>
      <p:pic>
        <p:nvPicPr>
          <p:cNvPr id="4" name="Picture 3" descr="A bar graph lists five retailers and the percentage of their same-store sales growth.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210" y="4063680"/>
            <a:ext cx="3105751" cy="2306958"/>
          </a:xfrm>
          <a:prstGeom prst="rect">
            <a:avLst/>
          </a:prstGeom>
        </p:spPr>
      </p:pic>
      <p:sp>
        <p:nvSpPr>
          <p:cNvPr id="12" name="Text Placeholder 1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348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219200" y="158750"/>
            <a:ext cx="7831138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15269" y="453356"/>
            <a:ext cx="7239000" cy="1258888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LEARNING OBJECTIVES (LO)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Marketing Communications </a:t>
            </a:r>
            <a:br>
              <a:rPr lang="en-US" sz="2400" b="1" dirty="0">
                <a:solidFill>
                  <a:srgbClr val="00B0F0"/>
                </a:solidFill>
              </a:rPr>
            </a:br>
            <a:br>
              <a:rPr lang="en-US" sz="2000" b="1" dirty="0">
                <a:solidFill>
                  <a:srgbClr val="007800"/>
                </a:solidFill>
              </a:rPr>
            </a:br>
            <a:br>
              <a:rPr lang="en-US" sz="1100" b="1" dirty="0">
                <a:solidFill>
                  <a:srgbClr val="007800"/>
                </a:solidFill>
              </a:rPr>
            </a:br>
            <a:endParaRPr lang="en-US" sz="1800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3000" y="1712244"/>
            <a:ext cx="7469098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Discuss integrated marketing communications and the communication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Describe the promotional mix and the uniqueness of each component.</a:t>
            </a:r>
          </a:p>
        </p:txBody>
      </p:sp>
    </p:spTree>
    <p:extLst>
      <p:ext uri="{BB962C8B-B14F-4D97-AF65-F5344CB8AC3E}">
        <p14:creationId xmlns:p14="http://schemas.microsoft.com/office/powerpoint/2010/main" val="34436316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503238"/>
            <a:ext cx="6781800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COMMUNICATION PROCESS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3" action="ppaction://hlinksldjump"/>
              </a:rPr>
              <a:t>Promotional Mix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Combination of 5 Communication Tools</a:t>
            </a:r>
          </a:p>
          <a:p>
            <a:pPr lvl="1">
              <a:buFont typeface="Arial"/>
              <a:buChar char="•"/>
            </a:pPr>
            <a:r>
              <a:rPr lang="en-US" dirty="0"/>
              <a:t>Inform Prospective Buyers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Persuade Them To Try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Remind Them of the Benefits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4" action="ppaction://hlinksldjump"/>
              </a:rPr>
              <a:t>Integrated Marketing Communications (IMC)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Coordination of Elements Is Important</a:t>
            </a:r>
          </a:p>
        </p:txBody>
      </p:sp>
    </p:spTree>
    <p:extLst>
      <p:ext uri="{BB962C8B-B14F-4D97-AF65-F5344CB8AC3E}">
        <p14:creationId xmlns:p14="http://schemas.microsoft.com/office/powerpoint/2010/main" val="7900888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36DA-DAC3-BA4C-80F7-2BF5DCB3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F1BB-78E2-C447-A479-5E6B755E2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771" y="1143000"/>
            <a:ext cx="7543800" cy="4983163"/>
          </a:xfrm>
        </p:spPr>
        <p:txBody>
          <a:bodyPr/>
          <a:lstStyle/>
          <a:p>
            <a:r>
              <a:rPr lang="en-US" dirty="0"/>
              <a:t>Assemble in your Marketing Plan work groups </a:t>
            </a:r>
          </a:p>
          <a:p>
            <a:r>
              <a:rPr lang="en-US" dirty="0"/>
              <a:t>Review key marketing channels used by HBO to promote Game of Thrones</a:t>
            </a:r>
          </a:p>
          <a:p>
            <a:r>
              <a:rPr lang="en-US" dirty="0"/>
              <a:t>What </a:t>
            </a:r>
            <a:r>
              <a:rPr lang="en-US" b="1" dirty="0"/>
              <a:t>additional promotions </a:t>
            </a:r>
            <a:r>
              <a:rPr lang="en-US" dirty="0"/>
              <a:t>would you design using the </a:t>
            </a:r>
            <a:r>
              <a:rPr lang="en-US" b="1" dirty="0"/>
              <a:t>existing channels </a:t>
            </a:r>
          </a:p>
          <a:p>
            <a:r>
              <a:rPr lang="en-US" dirty="0"/>
              <a:t>What</a:t>
            </a:r>
            <a:r>
              <a:rPr lang="en-US" b="1" dirty="0"/>
              <a:t> additional marketing channels </a:t>
            </a:r>
            <a:r>
              <a:rPr lang="en-US" dirty="0"/>
              <a:t>would you use to promote GOT. Why? How would you measure ROI?</a:t>
            </a:r>
          </a:p>
          <a:p>
            <a:r>
              <a:rPr lang="en-US" dirty="0"/>
              <a:t>15 minutes to complete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8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8486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17-2</a:t>
            </a:r>
            <a:r>
              <a:rPr lang="en-US" sz="2400" dirty="0"/>
              <a:t>  The five elements of the promotional mix</a:t>
            </a:r>
          </a:p>
        </p:txBody>
      </p:sp>
      <p:pic>
        <p:nvPicPr>
          <p:cNvPr id="8" name="Content Placeholder 7" descr="A table lists the five elements of the promotional mix and their strengths and weaknesse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20" y="990600"/>
            <a:ext cx="6318679" cy="4800600"/>
          </a:xfrm>
          <a:prstGeom prst="rect">
            <a:avLst/>
          </a:prstGeom>
        </p:spPr>
      </p:pic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164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76200"/>
            <a:ext cx="7924800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PROMOTIONAL ELEMENTS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ADVERTISING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905000" y="1231900"/>
            <a:ext cx="6781800" cy="53213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"/>
                <a:cs typeface="Arial"/>
              </a:rPr>
              <a:t>Mass Selling versus</a:t>
            </a:r>
            <a:r>
              <a:rPr lang="en-US" sz="2800" b="1" dirty="0">
                <a:latin typeface="Arial"/>
                <a:cs typeface="Arial"/>
                <a:sym typeface="Wingdings 3" charset="0"/>
              </a:rPr>
              <a:t> </a:t>
            </a:r>
            <a:r>
              <a:rPr lang="en-US" sz="2800" b="1" dirty="0">
                <a:latin typeface="Arial"/>
                <a:cs typeface="Arial"/>
              </a:rPr>
              <a:t>Customized Interaction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latin typeface="Arial"/>
                <a:cs typeface="Arial"/>
                <a:hlinkClick r:id="" action="ppaction://noaction"/>
              </a:rPr>
              <a:t>Advertising</a:t>
            </a:r>
            <a:endParaRPr lang="en-US" sz="2800" b="1" dirty="0">
              <a:solidFill>
                <a:srgbClr val="0064FF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Paid Aspect</a:t>
            </a:r>
            <a:endParaRPr lang="en-US" sz="28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Nonpersonal</a:t>
            </a:r>
          </a:p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Advantages?</a:t>
            </a:r>
            <a:endParaRPr lang="en-US" sz="3200" b="1" dirty="0">
              <a:latin typeface="Arial"/>
              <a:cs typeface="Arial"/>
              <a:sym typeface="Wingdings 3" charset="0"/>
            </a:endParaRPr>
          </a:p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Disadvantages?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96783" y="5986088"/>
            <a:ext cx="3657600" cy="152400"/>
          </a:xfrm>
        </p:spPr>
        <p:txBody>
          <a:bodyPr/>
          <a:lstStyle/>
          <a:p>
            <a:r>
              <a:rPr lang="en-US" dirty="0"/>
              <a:t>©</a:t>
            </a:r>
            <a:r>
              <a:rPr lang="en-US" dirty="0" err="1"/>
              <a:t>Elnur</a:t>
            </a:r>
            <a:r>
              <a:rPr lang="en-US" dirty="0"/>
              <a:t> </a:t>
            </a:r>
            <a:r>
              <a:rPr lang="en-US" dirty="0" err="1"/>
              <a:t>Amikishiyev</a:t>
            </a:r>
            <a:r>
              <a:rPr lang="en-US" dirty="0"/>
              <a:t>/Alamy Stock Photo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19" y="2004074"/>
            <a:ext cx="2596676" cy="3893114"/>
          </a:xfrm>
          <a:prstGeom prst="rect">
            <a:avLst/>
          </a:prstGeom>
        </p:spPr>
      </p:pic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C2B61B15-0712-4D5B-9FD5-C9FC2E2ABB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9741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16860" y="274637"/>
            <a:ext cx="7984331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160338"/>
            <a:ext cx="7467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PROMOTIONAL ELEMENTS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PERSONAL SELLING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47800" y="1600200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Personal Selling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Two-Way Flow of Communication Between Buyer and Seller</a:t>
            </a:r>
          </a:p>
          <a:p>
            <a:pPr lvl="1">
              <a:buFont typeface="Arial"/>
              <a:buChar char="•"/>
            </a:pPr>
            <a:r>
              <a:rPr lang="en-US" dirty="0"/>
              <a:t>Beware of Wasted Coverage (Not in Target Market)</a:t>
            </a:r>
          </a:p>
          <a:p>
            <a:pPr lvl="1"/>
            <a:endParaRPr lang="en-US" dirty="0">
              <a:sym typeface="Wingdings 3" charset="0"/>
            </a:endParaRPr>
          </a:p>
          <a:p>
            <a:pPr marL="0" indent="0">
              <a:buNone/>
            </a:pPr>
            <a:r>
              <a:rPr lang="en-US" dirty="0"/>
              <a:t>Advantages?</a:t>
            </a:r>
            <a:endParaRPr lang="en-US" dirty="0">
              <a:sym typeface="Wingdings 3" charset="0"/>
            </a:endParaRPr>
          </a:p>
          <a:p>
            <a:pPr marL="0" indent="0">
              <a:buNone/>
            </a:pPr>
            <a:r>
              <a:rPr lang="en-US" dirty="0"/>
              <a:t>Disadvantages?</a:t>
            </a:r>
          </a:p>
        </p:txBody>
      </p:sp>
    </p:spTree>
    <p:extLst>
      <p:ext uri="{BB962C8B-B14F-4D97-AF65-F5344CB8AC3E}">
        <p14:creationId xmlns:p14="http://schemas.microsoft.com/office/powerpoint/2010/main" val="18124805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76200"/>
            <a:ext cx="8046289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90600" y="228600"/>
            <a:ext cx="8153400" cy="6096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PROMOTIONAL ELEMENTS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PUBLIC RELATIONS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498600"/>
            <a:ext cx="7315200" cy="505460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64FF"/>
                </a:solidFill>
                <a:latin typeface="Arial"/>
                <a:cs typeface="Arial"/>
                <a:hlinkClick r:id="" action="ppaction://noaction"/>
              </a:rPr>
              <a:t>Publicity</a:t>
            </a:r>
            <a:endParaRPr lang="en-US" sz="3200" b="1" dirty="0">
              <a:solidFill>
                <a:srgbClr val="0064F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0064FF"/>
                </a:solidFill>
                <a:latin typeface="Arial"/>
                <a:cs typeface="Arial"/>
                <a:sym typeface="Wingdings 3" charset="0"/>
                <a:hlinkClick r:id="" action="ppaction://noaction"/>
              </a:rPr>
              <a:t>Public Relations</a:t>
            </a:r>
            <a:endParaRPr lang="en-US" sz="3200" b="1" dirty="0">
              <a:solidFill>
                <a:srgbClr val="0064FF"/>
              </a:solidFill>
              <a:latin typeface="Arial"/>
              <a:cs typeface="Arial"/>
              <a:sym typeface="Wingdings 3" charset="0"/>
            </a:endParaRPr>
          </a:p>
          <a:p>
            <a:r>
              <a:rPr lang="en-US" sz="3200" b="1" dirty="0">
                <a:latin typeface="Arial"/>
                <a:cs typeface="Arial"/>
              </a:rPr>
              <a:t>Influencing Others </a:t>
            </a:r>
          </a:p>
          <a:p>
            <a:r>
              <a:rPr lang="en-US" sz="3200" b="1" dirty="0">
                <a:latin typeface="Arial"/>
                <a:cs typeface="Arial"/>
              </a:rPr>
              <a:t>Non-Personal, Indirectly Paid Presentation</a:t>
            </a:r>
          </a:p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Advantages?</a:t>
            </a:r>
            <a:endParaRPr lang="en-US" sz="3200" b="1" dirty="0">
              <a:latin typeface="Arial"/>
              <a:cs typeface="Arial"/>
              <a:sym typeface="Wingdings 3" charset="0"/>
            </a:endParaRPr>
          </a:p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Disadvantages?</a:t>
            </a:r>
          </a:p>
        </p:txBody>
      </p:sp>
      <p:sp>
        <p:nvSpPr>
          <p:cNvPr id="9" name="Text Placeholder 8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AD6E0-D7BA-544D-B091-D371D5BEB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4495800"/>
            <a:ext cx="16002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B1445-AB20-1F47-925F-BC3CAEEC5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18" y="1187450"/>
            <a:ext cx="3059017" cy="1600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FA5E69-C445-4D4D-A99F-6C98F9FEA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7772400" y="2895600"/>
            <a:ext cx="0" cy="1600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66417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312738"/>
            <a:ext cx="8153400" cy="6096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PROMOTIONAL ELEMENTS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SALES PROMOTION AND DIRECT MARKETING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600" y="1266050"/>
            <a:ext cx="7499518" cy="513475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latin typeface="Arial"/>
                <a:cs typeface="Arial"/>
                <a:hlinkClick r:id="" action="ppaction://noaction"/>
              </a:rPr>
              <a:t>Sales Promotion</a:t>
            </a:r>
            <a:endParaRPr lang="en-US" sz="2800" b="1" dirty="0">
              <a:solidFill>
                <a:srgbClr val="0064FF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Short-Term Offer to Help Sell</a:t>
            </a: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Advantages?</a:t>
            </a:r>
            <a:endParaRPr lang="en-US" sz="28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Disadvantages?</a:t>
            </a:r>
            <a:endParaRPr lang="en-US" sz="2800" b="1" dirty="0">
              <a:solidFill>
                <a:srgbClr val="0064F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latin typeface="Arial"/>
                <a:cs typeface="Arial"/>
                <a:hlinkClick r:id="" action="ppaction://noaction"/>
              </a:rPr>
              <a:t>Direct Marketing</a:t>
            </a:r>
            <a:endParaRPr lang="en-US" sz="2800" b="1" dirty="0">
              <a:solidFill>
                <a:srgbClr val="0064FF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Direct Communication With Customer</a:t>
            </a: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Advantages?</a:t>
            </a:r>
            <a:endParaRPr lang="en-US" sz="28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b="1" dirty="0">
                <a:latin typeface="Arial"/>
                <a:cs typeface="Arial"/>
              </a:rPr>
              <a:t>Disadvantages?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93D60D8-52EC-4356-A118-7D3E66EE84A4}"/>
              </a:ext>
            </a:extLst>
          </p:cNvPr>
          <p:cNvSpPr txBox="1">
            <a:spLocks/>
          </p:cNvSpPr>
          <p:nvPr/>
        </p:nvSpPr>
        <p:spPr>
          <a:xfrm>
            <a:off x="5508661" y="5340972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Data and Marketing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1" name="Picture 18" descr="Click for the Data and Marketing Association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989" y="5112372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94" y="2511311"/>
            <a:ext cx="2052995" cy="183537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419600" y="4076137"/>
            <a:ext cx="3657600" cy="152400"/>
          </a:xfrm>
        </p:spPr>
        <p:txBody>
          <a:bodyPr/>
          <a:lstStyle/>
          <a:p>
            <a:r>
              <a:rPr lang="en-US" dirty="0"/>
              <a:t>©</a:t>
            </a:r>
            <a:r>
              <a:rPr lang="en-US" dirty="0" err="1"/>
              <a:t>MarsBars</a:t>
            </a:r>
            <a:r>
              <a:rPr lang="en-US" dirty="0"/>
              <a:t>/E+/Getty Images</a:t>
            </a:r>
          </a:p>
        </p:txBody>
      </p:sp>
    </p:spTree>
    <p:extLst>
      <p:ext uri="{BB962C8B-B14F-4D97-AF65-F5344CB8AC3E}">
        <p14:creationId xmlns:p14="http://schemas.microsoft.com/office/powerpoint/2010/main" val="23494453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1534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17-3</a:t>
            </a:r>
            <a:r>
              <a:rPr lang="en-US" sz="2400" dirty="0"/>
              <a:t>  The product life cycle illustrates how promotional objectives and activities change over the four stages.</a:t>
            </a:r>
          </a:p>
        </p:txBody>
      </p:sp>
      <p:pic>
        <p:nvPicPr>
          <p:cNvPr id="8" name="Content Placeholder 7" descr="A graphic lists the stages of the product life cycle, their promotional objectives, and their promotional activitie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0"/>
            <a:ext cx="6756400" cy="4477396"/>
          </a:xfrm>
          <a:prstGeom prst="rect">
            <a:avLst/>
          </a:prstGeom>
        </p:spPr>
      </p:pic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310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388938"/>
            <a:ext cx="7876381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IMC—DEVELOPING THE PROMOTIONAL MIX</a:t>
            </a:r>
            <a:b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CHARACTERISTICS</a:t>
            </a:r>
            <a:endParaRPr 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777627" y="1509659"/>
            <a:ext cx="619834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Product Characteristics Help Determine the Promotional Mix Elements: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Complexity – Technical Sophistication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Risk – Financial, Social, Physical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Ancillary Services – Degree of Service or Support Required After the Sale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1482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that shows the importance of different promotonal tool during each stage of the consumer purchase decision proces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96" y="1818147"/>
            <a:ext cx="5445408" cy="44197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99434F-F327-4EEE-8E6E-A6CC3213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2319"/>
            <a:ext cx="8153400" cy="609600"/>
          </a:xfrm>
        </p:spPr>
        <p:txBody>
          <a:bodyPr/>
          <a:lstStyle/>
          <a:p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FIGURE 17-4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promotional elements varies during the stages of the consumer journey.</a:t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FB95C5B2-3F5B-4F1F-9E31-DD0FEF59A1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312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375668"/>
            <a:ext cx="7876381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IMC—DEVELOPING THE PROMOTIONAL MIX</a:t>
            </a:r>
            <a:b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Stages of the Buying Decision</a:t>
            </a:r>
            <a:endParaRPr 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64800" y="1828800"/>
            <a:ext cx="6406461" cy="377252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Stages of the Buying Decision: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Pre-purchase Stage – Advertising to Inform Customer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Purchase Stage – Personal Selling, Sales Promotion, Social Media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Post-purchase Stage – Personal Contact After the Sale</a:t>
            </a:r>
          </a:p>
        </p:txBody>
      </p:sp>
    </p:spTree>
    <p:extLst>
      <p:ext uri="{BB962C8B-B14F-4D97-AF65-F5344CB8AC3E}">
        <p14:creationId xmlns:p14="http://schemas.microsoft.com/office/powerpoint/2010/main" val="28793760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17-5</a:t>
            </a:r>
            <a:r>
              <a:rPr lang="en-US" sz="2800" dirty="0"/>
              <a:t>  A comparison of push and pull promotional strategies</a:t>
            </a:r>
          </a:p>
        </p:txBody>
      </p:sp>
      <p:pic>
        <p:nvPicPr>
          <p:cNvPr id="8" name="Content Placeholder 7" descr="Two graphics summarizing push and pull strategie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68350"/>
            <a:ext cx="5994400" cy="4498160"/>
          </a:xfrm>
          <a:prstGeom prst="rect">
            <a:avLst/>
          </a:prstGeom>
        </p:spPr>
      </p:pic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661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60834" y="53463"/>
            <a:ext cx="80605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dirty="0">
              <a:solidFill>
                <a:srgbClr val="0070C0"/>
              </a:solidFill>
              <a:highlight>
                <a:srgbClr val="0000FF"/>
              </a:highlight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800" y="221629"/>
            <a:ext cx="7570462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LEARNING OBJECTIVES (LO)</a:t>
            </a:r>
            <a:br>
              <a:rPr lang="en-US" sz="2000" b="1" dirty="0">
                <a:solidFill>
                  <a:srgbClr val="007800"/>
                </a:solidFill>
              </a:rPr>
            </a:br>
            <a:br>
              <a:rPr lang="en-US" sz="1200" b="1" dirty="0">
                <a:solidFill>
                  <a:srgbClr val="007800"/>
                </a:solidFill>
              </a:rPr>
            </a:br>
            <a:endParaRPr lang="en-US" sz="16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Identify retailers in terms of the utilities they provide.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Explain the alternative ways to classify retail outlets.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Describe the many methods of “non-store” retailing.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Classify retailers in terms of the retail positioning matrix, and specify retailing mix actions.</a:t>
            </a:r>
          </a:p>
          <a:p>
            <a:pPr marL="1828800" indent="-1828800">
              <a:buNone/>
            </a:pP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5015799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556811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17-5</a:t>
            </a:r>
            <a:r>
              <a:rPr lang="en-US" sz="2800" dirty="0"/>
              <a:t>  The promotion decision process includes planning, implementation, and evaluation</a:t>
            </a:r>
          </a:p>
        </p:txBody>
      </p:sp>
      <p:pic>
        <p:nvPicPr>
          <p:cNvPr id="8" name="Content Placeholder 7" descr="A graphic summarizes the promotion decision proces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29044"/>
            <a:ext cx="7194471" cy="3252556"/>
          </a:xfrm>
          <a:prstGeom prst="rect">
            <a:avLst/>
          </a:prstGeom>
        </p:spPr>
      </p:pic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906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62818" y="268721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 eaLnBrk="1" hangingPunct="1">
              <a:lnSpc>
                <a:spcPct val="9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8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APPLYING MARKETING METRICS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 How Much Should You Spend on IMC?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5400" y="1600201"/>
            <a:ext cx="7391400" cy="414130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Promotion-to-Sales Ratio</a:t>
            </a:r>
          </a:p>
        </p:txBody>
      </p:sp>
      <p:graphicFrame>
        <p:nvGraphicFramePr>
          <p:cNvPr id="470072" name="Object 56" descr="Promotion-to-sales ratio (percent) equals total promotion expenditures (4) divided by total sales ($)."/>
          <p:cNvGraphicFramePr>
            <a:graphicFrameLocks noChangeAspect="1"/>
          </p:cNvGraphicFramePr>
          <p:nvPr/>
        </p:nvGraphicFramePr>
        <p:xfrm>
          <a:off x="1384300" y="2078038"/>
          <a:ext cx="637698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4" imgW="6363360" imgH="868320" progId="Equation.3">
                  <p:embed/>
                </p:oleObj>
              </mc:Choice>
              <mc:Fallback>
                <p:oleObj name="Equation" r:id="rId4" imgW="6363360" imgH="868320" progId="Equation.3">
                  <p:embed/>
                  <p:pic>
                    <p:nvPicPr>
                      <p:cNvPr id="470072" name="Object 56" descr="Promotion-to-sales ratio (percent) equals total promotion expenditures (4) divided by total sales ($).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00" y="2078038"/>
                        <a:ext cx="6376988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0073" name="Picture 57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288" y="5100637"/>
            <a:ext cx="798512" cy="7667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unkin' Donuts' promotion-to-sales-ratio is about 1.50, Starbucks's is about .50, Panera Bread's is about 1.10, and the industry average is about 1.25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805950"/>
            <a:ext cx="5394887" cy="30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42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the business expenditures and response rates of various forms of direct marketing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69456"/>
            <a:ext cx="6553200" cy="4031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B64C4-72D6-4439-AD89-A58E39A8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85800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17-8</a:t>
            </a:r>
            <a:r>
              <a:rPr lang="en-US" sz="2800" dirty="0"/>
              <a:t>  Business usage and response rates of popular forms of direct marketing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D1A6B3C6-3FE7-4E67-8537-F85CD41FFD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037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3BC4-8E52-F14A-A314-384521D7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dirty="0"/>
              <a:t>Wednesday homework……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1A39E9-C93A-304D-A3B3-A78B703E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7443"/>
            <a:ext cx="7696200" cy="4145158"/>
          </a:xfrm>
        </p:spPr>
        <p:txBody>
          <a:bodyPr/>
          <a:lstStyle/>
          <a:p>
            <a:r>
              <a:rPr lang="en-US" dirty="0"/>
              <a:t>Homework Assignment – Read Chapters 18,19</a:t>
            </a:r>
          </a:p>
          <a:p>
            <a:r>
              <a:rPr lang="en-US" dirty="0"/>
              <a:t>CAPE Evaluations please!! (2% points towards Final Exam grade)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7649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57500" y="2743201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MGT 103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Lecture #14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Retailing &amp; Wholesaling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Marketing Communications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March 2, 2020</a:t>
            </a:r>
          </a:p>
        </p:txBody>
      </p:sp>
    </p:spTree>
    <p:extLst>
      <p:ext uri="{BB962C8B-B14F-4D97-AF65-F5344CB8AC3E}">
        <p14:creationId xmlns:p14="http://schemas.microsoft.com/office/powerpoint/2010/main" val="100156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54605" y="160337"/>
            <a:ext cx="7884595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0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71600" y="221629"/>
            <a:ext cx="7301948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LEARNING OBJECTIVES (LO)</a:t>
            </a:r>
            <a:br>
              <a:rPr lang="en-US" sz="2000" b="1" dirty="0">
                <a:solidFill>
                  <a:srgbClr val="007800"/>
                </a:solidFill>
              </a:rPr>
            </a:br>
            <a:br>
              <a:rPr lang="en-US" sz="1200" b="1" dirty="0">
                <a:solidFill>
                  <a:srgbClr val="007800"/>
                </a:solidFill>
              </a:rPr>
            </a:br>
            <a:endParaRPr lang="en-US" sz="16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Explain changes in retailing with the wheel of retailing and the retail life-cycle concepts.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Describe the types of firms that perform wholesaling activities and their functions.</a:t>
            </a:r>
          </a:p>
          <a:p>
            <a:pPr marL="1828800" indent="-182880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11990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81754" y="175533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dirty="0">
              <a:solidFill>
                <a:srgbClr val="A5053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66800" y="223838"/>
            <a:ext cx="76200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SMART STORES ARE CHANGING THE CUSTOMER JOURNEY!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62689" y="1580583"/>
            <a:ext cx="4499428" cy="37428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Technology and Retailing – The Smart Store:</a:t>
            </a:r>
          </a:p>
          <a:p>
            <a:r>
              <a:rPr lang="en-US" sz="2400" dirty="0"/>
              <a:t>Biometric Scanners</a:t>
            </a:r>
          </a:p>
          <a:p>
            <a:r>
              <a:rPr lang="en-US" sz="2400" dirty="0"/>
              <a:t>3-D Modeling Tools</a:t>
            </a:r>
          </a:p>
          <a:p>
            <a:r>
              <a:rPr lang="en-US" sz="2400" dirty="0"/>
              <a:t>Wearable Technology</a:t>
            </a:r>
          </a:p>
          <a:p>
            <a:r>
              <a:rPr lang="en-US" sz="2400" dirty="0"/>
              <a:t>Shopping Apps</a:t>
            </a:r>
          </a:p>
          <a:p>
            <a:r>
              <a:rPr lang="en-US" sz="2400" dirty="0"/>
              <a:t>Pay via Smartphones and Watches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0899"/>
            <a:ext cx="2904978" cy="2304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17" y="4234883"/>
            <a:ext cx="2177143" cy="2177143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4632E69-BA27-4740-898F-BA78CC86F82A}"/>
              </a:ext>
            </a:extLst>
          </p:cNvPr>
          <p:cNvSpPr txBox="1">
            <a:spLocks/>
          </p:cNvSpPr>
          <p:nvPr/>
        </p:nvSpPr>
        <p:spPr>
          <a:xfrm>
            <a:off x="3657600" y="61722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kern="0" dirty="0"/>
              <a:t>Top: </a:t>
            </a:r>
            <a:r>
              <a:rPr lang="en-US" b="0" dirty="0"/>
              <a:t>©</a:t>
            </a:r>
            <a:r>
              <a:rPr lang="en-US" b="0" dirty="0" err="1"/>
              <a:t>Jiraroj</a:t>
            </a:r>
            <a:r>
              <a:rPr lang="en-US" b="0" dirty="0"/>
              <a:t> </a:t>
            </a:r>
            <a:r>
              <a:rPr lang="en-US" b="0" dirty="0" err="1"/>
              <a:t>Praditcharoenkul</a:t>
            </a:r>
            <a:r>
              <a:rPr lang="en-US" b="0" dirty="0"/>
              <a:t> Alamy Stock Photo; Bottom: ©Zapp2Photo/Shutterstock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1662259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77757" y="226036"/>
            <a:ext cx="80565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VALUE OF RETAILING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447800" y="965200"/>
            <a:ext cx="6117772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64FF"/>
                </a:solidFill>
                <a:hlinkClick r:id="rId3" action="ppaction://hlinksldjump"/>
              </a:rPr>
              <a:t>Retailing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Consumer Utilities Offered by Retailing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Place</a:t>
            </a:r>
            <a:endParaRPr lang="en-US" sz="2400" dirty="0">
              <a:sym typeface="Wingdings 3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Possession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Form</a:t>
            </a:r>
            <a:endParaRPr lang="en-US" sz="2400" dirty="0">
              <a:sym typeface="Wingdings 3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Time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Global Economic Impact of Retailing: </a:t>
            </a:r>
          </a:p>
          <a:p>
            <a:r>
              <a:rPr lang="en-US" sz="2800" dirty="0"/>
              <a:t>5 of 40 Largest Businesses in the U.S. are Retailers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83" y="2210166"/>
            <a:ext cx="2286000" cy="1524762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013C3BE-7C7D-4DBE-AD04-8E0AA14EE9F9}"/>
              </a:ext>
            </a:extLst>
          </p:cNvPr>
          <p:cNvSpPr txBox="1">
            <a:spLocks/>
          </p:cNvSpPr>
          <p:nvPr/>
        </p:nvSpPr>
        <p:spPr>
          <a:xfrm>
            <a:off x="5389563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pt-BR" b="0" dirty="0"/>
              <a:t>©Rodrigo Reyes Marin/AFLO/Newscom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9014033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657025"/>
            <a:ext cx="7391400" cy="609600"/>
          </a:xfrm>
        </p:spPr>
        <p:txBody>
          <a:bodyPr>
            <a:noAutofit/>
          </a:bodyPr>
          <a:lstStyle/>
          <a:p>
            <a:pPr algn="l"/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is-I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16</a:t>
            </a:r>
            <a:r>
              <a:rPr lang="en-US" sz="32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-1</a:t>
            </a:r>
            <a:r>
              <a:rPr lang="en-US" sz="3200" dirty="0"/>
              <a:t>  Which retailer best provides which utilities?</a:t>
            </a:r>
            <a:br>
              <a:rPr lang="en-US" sz="3200" dirty="0"/>
            </a:br>
            <a:r>
              <a:rPr lang="en-US" sz="3200" dirty="0"/>
              <a:t>                          </a:t>
            </a:r>
            <a:r>
              <a:rPr lang="en-US" sz="800" b="1" dirty="0">
                <a:solidFill>
                  <a:schemeClr val="tx1"/>
                </a:solidFill>
              </a:rPr>
              <a:t>Copyright © McGraw-Hill Education.  Permission required for reproduction or display.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" name="Picture 1" descr="A graphic showing the utilities provided by various retailer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31" y="1752600"/>
            <a:ext cx="7188171" cy="3914975"/>
          </a:xfrm>
          <a:prstGeom prst="rect">
            <a:avLst/>
          </a:prstGeom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405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143000" y="242162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algn="ctr" eaLnBrk="1" hangingPunct="1">
              <a:lnSpc>
                <a:spcPct val="10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MAKING RESPONSIBLE DECISIONS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How Green Is Your Retailer? The Rankings are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FC50-EED3-4ABB-B48E-03DE3281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600200"/>
            <a:ext cx="7010400" cy="4525963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Nielsen Survey of Consumers in 60 Countries: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55 Percent Are Willing to Pay More for Products with Positive Environmental Impact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Many Retailers Are “Going Green”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Social and Environmental Responsibility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r>
              <a:rPr lang="en-US" sz="2800" dirty="0"/>
              <a:t>Does it Matter to You?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51D5E9F-C0C3-40D7-BD63-7F376EEBA574}"/>
              </a:ext>
            </a:extLst>
          </p:cNvPr>
          <p:cNvSpPr txBox="1">
            <a:spLocks/>
          </p:cNvSpPr>
          <p:nvPr/>
        </p:nvSpPr>
        <p:spPr>
          <a:xfrm>
            <a:off x="4904872" y="5832737"/>
            <a:ext cx="3066139" cy="232369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Newsweek Green Rankings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637971" name="Picture 19" descr="Click for the Newsweek green rankings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051354"/>
            <a:ext cx="798513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D221A980-212C-433C-AD48-890B9C27F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 hidden="1">
            <a:extLst>
              <a:ext uri="{FF2B5EF4-FFF2-40B4-BE49-F238E27FC236}">
                <a16:creationId xmlns:a16="http://schemas.microsoft.com/office/drawing/2014/main" id="{4F062643-0E5E-4E3D-B06E-6A8D6239AF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333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66800" y="181873"/>
            <a:ext cx="7620000" cy="1143000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CLASSIFYING RETAIL OUTLETS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FORMS OF OWNERSHIP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71600" y="1600201"/>
            <a:ext cx="7315200" cy="1981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Independent Retailer</a:t>
            </a:r>
          </a:p>
          <a:p>
            <a:pPr lvl="1">
              <a:buFont typeface="Arial"/>
              <a:buChar char="•"/>
            </a:pPr>
            <a:r>
              <a:rPr lang="en-US" dirty="0"/>
              <a:t>Accounts for Most of the 3.7 Million Stores in the U.S.</a:t>
            </a:r>
          </a:p>
          <a:p>
            <a:pPr marL="0" indent="0">
              <a:buNone/>
            </a:pPr>
            <a:r>
              <a:rPr lang="en-US" dirty="0"/>
              <a:t>Corporate Chain</a:t>
            </a:r>
          </a:p>
          <a:p>
            <a:pPr lvl="1">
              <a:buFont typeface="Arial"/>
              <a:buChar char="•"/>
            </a:pPr>
            <a:r>
              <a:rPr lang="en-US" dirty="0"/>
              <a:t>Has Multiple Outlets under Common Ownership</a:t>
            </a:r>
          </a:p>
          <a:p>
            <a:pPr marL="0" indent="0">
              <a:buNone/>
            </a:pPr>
            <a:r>
              <a:rPr lang="en-US" dirty="0"/>
              <a:t>Contractual Systems</a:t>
            </a:r>
          </a:p>
          <a:p>
            <a:pPr lvl="1">
              <a:buFont typeface="Arial"/>
              <a:buChar char="•"/>
            </a:pPr>
            <a:r>
              <a:rPr lang="en-US" dirty="0"/>
              <a:t>Independently Owned Stores Work Together to Act as a Chain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4" y="4095206"/>
            <a:ext cx="2612571" cy="698863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E61D9E9-0167-4CB9-B4EA-9C24A2600440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i="1" dirty="0"/>
              <a:t>©</a:t>
            </a:r>
            <a:r>
              <a:rPr lang="en-US" b="0" dirty="0"/>
              <a:t>R </a:t>
            </a:r>
            <a:r>
              <a:rPr lang="en-US" b="0" dirty="0" err="1"/>
              <a:t>Heyes</a:t>
            </a:r>
            <a:r>
              <a:rPr lang="en-US" b="0" dirty="0"/>
              <a:t> Design/Alamy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39598548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3108</TotalTime>
  <Words>1107</Words>
  <Application>Microsoft Macintosh PowerPoint</Application>
  <PresentationFormat>On-screen Show (4:3)</PresentationFormat>
  <Paragraphs>194</Paragraphs>
  <Slides>34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General Presentation-building-side</vt:lpstr>
      <vt:lpstr>Equation</vt:lpstr>
      <vt:lpstr>The Rady School of Management </vt:lpstr>
      <vt:lpstr>Group Work…..</vt:lpstr>
      <vt:lpstr>LEARNING OBJECTIVES (LO)  </vt:lpstr>
      <vt:lpstr>LEARNING OBJECTIVES (LO)  </vt:lpstr>
      <vt:lpstr>SMART STORES ARE CHANGING THE CUSTOMER JOURNEY!</vt:lpstr>
      <vt:lpstr>THE VALUE OF RETAILING</vt:lpstr>
      <vt:lpstr>FIGURE 16-1  Which retailer best provides which utilities?                           Copyright © McGraw-Hill Education.  Permission required for reproduction or display.</vt:lpstr>
      <vt:lpstr>MAKING RESPONSIBLE DECISIONS How Green Is Your Retailer? The Rankings are Out!</vt:lpstr>
      <vt:lpstr>CLASSIFYING RETAIL OUTLETS FORMS OF OWNERSHIP</vt:lpstr>
      <vt:lpstr>FIGURE 16-3 The top five franchises in the U.S. vary from convenience stores to business support centers.</vt:lpstr>
      <vt:lpstr>CLASSIFYING RETAIL OUTLETS TYPE OF MERCHANDISE LINE (1 of 3)</vt:lpstr>
      <vt:lpstr>CLASSIFYING RETAIL OUTLETS LEVEL OF SERVICE (2 of 3)</vt:lpstr>
      <vt:lpstr>CLASSIFYING RETAIL OUTLETS TYPE OF MERCHANDISE LINE (3 of 3)</vt:lpstr>
      <vt:lpstr>FIGURE 16-4  Stores vary in terms of the breadth and depth of their merchandise lines.</vt:lpstr>
      <vt:lpstr>NONSTORE RETAILING </vt:lpstr>
      <vt:lpstr>FIGURE 16-8  Positioning strategies for retailers are based on breadth of product line and value added.</vt:lpstr>
      <vt:lpstr>APPLYING MARKETING METRICS Why Apple Stores May Be the Best in the United States!</vt:lpstr>
      <vt:lpstr>LEARNING OBJECTIVES (LO) Marketing Communications    </vt:lpstr>
      <vt:lpstr>THE COMMUNICATION PROCESS (1 of 3)</vt:lpstr>
      <vt:lpstr>FIGURE 17-2  The five elements of the promotional mix</vt:lpstr>
      <vt:lpstr>THE PROMOTIONAL ELEMENTS ADVERTISING</vt:lpstr>
      <vt:lpstr>THE PROMOTIONAL ELEMENTS PERSONAL SELLING</vt:lpstr>
      <vt:lpstr>THE PROMOTIONAL ELEMENTS PUBLIC RELATIONS</vt:lpstr>
      <vt:lpstr>THE PROMOTIONAL ELEMENTS SALES PROMOTION AND DIRECT MARKETING</vt:lpstr>
      <vt:lpstr>FIGURE 17-3  The product life cycle illustrates how promotional objectives and activities change over the four stages.</vt:lpstr>
      <vt:lpstr>IMC—DEVELOPING THE PROMOTIONAL MIX PRODUCT CHARACTERISTICS</vt:lpstr>
      <vt:lpstr>FIGURE 17-4  The importance of promotional elements varies during the stages of the consumer journey. </vt:lpstr>
      <vt:lpstr>IMC—DEVELOPING THE PROMOTIONAL MIX Stages of the Buying Decision</vt:lpstr>
      <vt:lpstr>FIGURE 17-5  A comparison of push and pull promotional strategies</vt:lpstr>
      <vt:lpstr>FIGURE 17-5  The promotion decision process includes planning, implementation, and evaluation</vt:lpstr>
      <vt:lpstr>APPLYING MARKETING METRICS  How Much Should You Spend on IMC?</vt:lpstr>
      <vt:lpstr>FIGURE 17-8  Business usage and response rates of popular forms of direct marketing </vt:lpstr>
      <vt:lpstr>Wednesday homework……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205</cp:revision>
  <cp:lastPrinted>2013-04-01T20:55:20Z</cp:lastPrinted>
  <dcterms:created xsi:type="dcterms:W3CDTF">2011-10-17T21:09:11Z</dcterms:created>
  <dcterms:modified xsi:type="dcterms:W3CDTF">2020-02-27T23:51:54Z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